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324" r:id="rId2"/>
    <p:sldId id="368" r:id="rId3"/>
    <p:sldId id="425" r:id="rId4"/>
    <p:sldId id="409" r:id="rId5"/>
    <p:sldId id="435" r:id="rId6"/>
    <p:sldId id="448" r:id="rId7"/>
    <p:sldId id="449" r:id="rId8"/>
    <p:sldId id="450" r:id="rId9"/>
    <p:sldId id="430" r:id="rId10"/>
    <p:sldId id="413" r:id="rId11"/>
    <p:sldId id="414" r:id="rId12"/>
    <p:sldId id="416" r:id="rId13"/>
    <p:sldId id="415" r:id="rId14"/>
    <p:sldId id="440" r:id="rId15"/>
    <p:sldId id="417" r:id="rId16"/>
    <p:sldId id="451" r:id="rId17"/>
    <p:sldId id="452" r:id="rId18"/>
    <p:sldId id="453" r:id="rId19"/>
    <p:sldId id="424" r:id="rId20"/>
    <p:sldId id="436" r:id="rId21"/>
    <p:sldId id="441" r:id="rId22"/>
    <p:sldId id="442" r:id="rId23"/>
    <p:sldId id="443" r:id="rId24"/>
    <p:sldId id="454" r:id="rId25"/>
    <p:sldId id="420" r:id="rId26"/>
    <p:sldId id="446" r:id="rId27"/>
    <p:sldId id="447" r:id="rId28"/>
  </p:sldIdLst>
  <p:sldSz cx="9144000" cy="6858000" type="screen4x3"/>
  <p:notesSz cx="6735763" cy="9799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6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86" autoAdjust="0"/>
    <p:restoredTop sz="88968" autoAdjust="0"/>
  </p:normalViewPr>
  <p:slideViewPr>
    <p:cSldViewPr>
      <p:cViewPr varScale="1">
        <p:scale>
          <a:sx n="158" d="100"/>
          <a:sy n="158" d="100"/>
        </p:scale>
        <p:origin x="63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9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624" y="-108"/>
      </p:cViewPr>
      <p:guideLst>
        <p:guide orient="horz" pos="3086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FF3A0-C6C5-4BCD-B69B-6198C29204D3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FBF9-E90C-49E8-954F-151276E14E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542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6913-EF8D-47DE-A4E9-2717E1126B9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3590-2B79-4AB7-8AB3-9E713615A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28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6913-EF8D-47DE-A4E9-2717E1126B9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3590-2B79-4AB7-8AB3-9E713615A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92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6913-EF8D-47DE-A4E9-2717E1126B9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3590-2B79-4AB7-8AB3-9E713615A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04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6913-EF8D-47DE-A4E9-2717E1126B9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3590-2B79-4AB7-8AB3-9E713615A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66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6913-EF8D-47DE-A4E9-2717E1126B9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3590-2B79-4AB7-8AB3-9E713615A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94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6913-EF8D-47DE-A4E9-2717E1126B9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3590-2B79-4AB7-8AB3-9E713615A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0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6913-EF8D-47DE-A4E9-2717E1126B9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3590-2B79-4AB7-8AB3-9E713615A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3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6913-EF8D-47DE-A4E9-2717E1126B9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3590-2B79-4AB7-8AB3-9E713615A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8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6913-EF8D-47DE-A4E9-2717E1126B9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3590-2B79-4AB7-8AB3-9E713615A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52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6913-EF8D-47DE-A4E9-2717E1126B9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3590-2B79-4AB7-8AB3-9E713615A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41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6913-EF8D-47DE-A4E9-2717E1126B9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3590-2B79-4AB7-8AB3-9E713615A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63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6913-EF8D-47DE-A4E9-2717E1126B9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3590-2B79-4AB7-8AB3-9E713615A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41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936849"/>
            <a:ext cx="9144000" cy="2212231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altLang="ja-JP" dirty="0"/>
              <a:t>Tactile Map Creation Service for the </a:t>
            </a:r>
            <a:r>
              <a:rPr lang="en-US" altLang="ja-JP" dirty="0" smtClean="0"/>
              <a:t>Blind</a:t>
            </a:r>
            <a:br>
              <a:rPr lang="en-US" altLang="ja-JP" dirty="0" smtClean="0"/>
            </a:br>
            <a:r>
              <a:rPr lang="ja-JP" altLang="ja-JP" sz="4000" dirty="0" smtClean="0"/>
              <a:t>―</a:t>
            </a:r>
            <a:r>
              <a:rPr lang="en-US" altLang="ja-JP" sz="4000" dirty="0" smtClean="0">
                <a:solidFill>
                  <a:srgbClr val="00B0F0"/>
                </a:solidFill>
              </a:rPr>
              <a:t>13</a:t>
            </a:r>
            <a:r>
              <a:rPr lang="en-US" altLang="ja-JP" sz="4000" dirty="0" smtClean="0"/>
              <a:t> </a:t>
            </a:r>
            <a:r>
              <a:rPr lang="en-US" altLang="ja-JP" sz="4000" dirty="0"/>
              <a:t>Years’ Practice and the Recent Trend</a:t>
            </a:r>
            <a:r>
              <a:rPr lang="ja-JP" altLang="ja-JP" sz="4000" dirty="0" smtClean="0"/>
              <a:t>―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4653136"/>
            <a:ext cx="8496944" cy="1080120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Tetsuya Watanabe (University of Niigata)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Kazunori </a:t>
            </a:r>
            <a:r>
              <a:rPr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Minatani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(Nat. Center for Univ. Entrance Exams)</a:t>
            </a:r>
          </a:p>
        </p:txBody>
      </p:sp>
    </p:spTree>
    <p:extLst>
      <p:ext uri="{BB962C8B-B14F-4D97-AF65-F5344CB8AC3E}">
        <p14:creationId xmlns:p14="http://schemas.microsoft.com/office/powerpoint/2010/main" val="40460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Road maps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for independent travel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626390"/>
              </p:ext>
            </p:extLst>
          </p:nvPr>
        </p:nvGraphicFramePr>
        <p:xfrm>
          <a:off x="4942160" y="1484784"/>
          <a:ext cx="28702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4" name="Acrobat Document" r:id="rId3" imgW="6943497" imgH="9829800" progId="AcroExch.Document.7">
                  <p:embed/>
                </p:oleObj>
              </mc:Choice>
              <mc:Fallback>
                <p:oleObj name="Acrobat Document" r:id="rId3" imgW="6943497" imgH="9829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2160" y="1484784"/>
                        <a:ext cx="2870200" cy="4064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1" name="Picture 3" descr="\\LS-CHL6FC\share\触地図作成・送付サービス\高田馬場駅-ヘレンケラー学園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78" y="1484784"/>
            <a:ext cx="3676664" cy="22078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942160" y="5805264"/>
            <a:ext cx="420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"I became to walk alone to the station after several practices."</a:t>
            </a:r>
          </a:p>
        </p:txBody>
      </p:sp>
      <p:pic>
        <p:nvPicPr>
          <p:cNvPr id="9" name="Picture 2" descr="\\LS-CHL6FC\share\1412\盲人_国際シンボルマーク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598" y="5932730"/>
            <a:ext cx="46193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78" y="3908749"/>
            <a:ext cx="3741166" cy="266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Area maps for familiarization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412044"/>
              </p:ext>
            </p:extLst>
          </p:nvPr>
        </p:nvGraphicFramePr>
        <p:xfrm>
          <a:off x="323528" y="3778101"/>
          <a:ext cx="4192560" cy="2963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1" name="Acrobat Document" r:id="rId3" imgW="11334508" imgH="8010457" progId="AcroExch.Document.7">
                  <p:embed/>
                </p:oleObj>
              </mc:Choice>
              <mc:Fallback>
                <p:oleObj name="Acrobat Document" r:id="rId3" imgW="11334508" imgH="80104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3778101"/>
                        <a:ext cx="4192560" cy="296326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717902"/>
              </p:ext>
            </p:extLst>
          </p:nvPr>
        </p:nvGraphicFramePr>
        <p:xfrm>
          <a:off x="5652120" y="1340768"/>
          <a:ext cx="2391538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2" name="Acrobat Document" r:id="rId5" imgW="5667119" imgH="8019915" progId="AcroExch.Document.7">
                  <p:embed/>
                </p:oleObj>
              </mc:Choice>
              <mc:Fallback>
                <p:oleObj name="Acrobat Document" r:id="rId5" imgW="5667119" imgH="8019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2120" y="1340768"/>
                        <a:ext cx="2391538" cy="338437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716016" y="5229240"/>
            <a:ext cx="4427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Want to know the town just after moving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It becomes easy to image the town when explained with one or two main street(s)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Picture 2" descr="\\LS-CHL6FC\share\1412\盲人_国際シンボルマーク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37112"/>
            <a:ext cx="46193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3676664" cy="26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Park maps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b="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Yoyogi</a:t>
            </a:r>
            <a:r>
              <a:rPr kumimoji="1" lang="en-US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Park Map for blind runners</a:t>
            </a:r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28207"/>
            <a:ext cx="4040188" cy="2856977"/>
          </a:xfrm>
          <a:noFill/>
          <a:ln>
            <a:solidFill>
              <a:schemeClr val="tx1"/>
            </a:solidFill>
          </a:ln>
        </p:spPr>
      </p:pic>
      <p:sp>
        <p:nvSpPr>
          <p:cNvPr id="6" name="テキスト プレースホルダー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Huis Ten Bosch</a:t>
            </a:r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27085"/>
            <a:ext cx="4041775" cy="2858099"/>
          </a:xfrm>
          <a:ln>
            <a:solidFill>
              <a:schemeClr val="tx1"/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593236" y="5661248"/>
            <a:ext cx="5957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Issues on how to express open spaces</a:t>
            </a:r>
          </a:p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⇒ 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3D terrain model is more useful?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02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9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Floor plans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Picture 2" descr="\\LS-CHL6FC\share\1412\盲人_国際シンボルマーク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19" y="3918748"/>
            <a:ext cx="46193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20" name="Picture 84" descr="JR新宿駅構内図_A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96" y="1268760"/>
            <a:ext cx="3456188" cy="24451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1" y="4005064"/>
            <a:ext cx="3510084" cy="24778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995936" y="4653136"/>
            <a:ext cx="4968552" cy="2088232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With tactile floor plan, I could walk around the venue on my own.</a:t>
            </a:r>
          </a:p>
          <a:p>
            <a:r>
              <a:rPr lang="en-US" altLang="ja-JP" sz="2400" dirty="0" smtClean="0"/>
              <a:t>I wanted this when I started using this facility.</a:t>
            </a:r>
            <a:endParaRPr kumimoji="1" lang="ja-JP" altLang="en-US" sz="2400" dirty="0"/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602916"/>
              </p:ext>
            </p:extLst>
          </p:nvPr>
        </p:nvGraphicFramePr>
        <p:xfrm>
          <a:off x="335041" y="1268760"/>
          <a:ext cx="3462966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2" name="Acrobat Document" r:id="rId6" imgW="11344233" imgH="8019915" progId="AcroExch.Document.7">
                  <p:embed/>
                </p:oleObj>
              </mc:Choice>
              <mc:Fallback>
                <p:oleObj name="Acrobat Document" r:id="rId6" imgW="11344233" imgH="8019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5041" y="1268760"/>
                        <a:ext cx="3462966" cy="244827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9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187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Intersection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models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4040188" cy="639762"/>
          </a:xfrm>
        </p:spPr>
        <p:txBody>
          <a:bodyPr/>
          <a:lstStyle/>
          <a:p>
            <a:r>
              <a:rPr kumimoji="1" lang="en-US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Niigata station</a:t>
            </a:r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"/>
          </p:nvPr>
        </p:nvSpPr>
        <p:spPr>
          <a:xfrm>
            <a:off x="4645025" y="836712"/>
            <a:ext cx="4041775" cy="639762"/>
          </a:xfrm>
        </p:spPr>
        <p:txBody>
          <a:bodyPr/>
          <a:lstStyle/>
          <a:p>
            <a:r>
              <a:rPr kumimoji="1" lang="en-US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Toyota city</a:t>
            </a:r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78471"/>
            <a:ext cx="4041775" cy="3031331"/>
          </a:xfrm>
        </p:spPr>
      </p:pic>
      <p:pic>
        <p:nvPicPr>
          <p:cNvPr id="10" name="Picture 2" descr="新潟駅万代口_模型_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9066"/>
            <a:ext cx="4040188" cy="303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57200" y="4725144"/>
            <a:ext cx="7499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In maps, a road is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implicitly 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expressed with a line.</a:t>
            </a:r>
          </a:p>
          <a:p>
            <a:r>
              <a:rPr lang="en-US" altLang="ja-JP" sz="20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Howerver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 in large scale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Roads have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Separate sidewalks from 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driveways </a:t>
            </a:r>
          </a:p>
          <a:p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Steps between these and buildings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⇒ 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realistic and intuitive</a:t>
            </a:r>
          </a:p>
          <a:p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Steps made by 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pasting cardboard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and styrene 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board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9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Train/bus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route map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15616" y="1412776"/>
            <a:ext cx="3381772" cy="639762"/>
          </a:xfrm>
        </p:spPr>
        <p:txBody>
          <a:bodyPr/>
          <a:lstStyle/>
          <a:p>
            <a:r>
              <a:rPr kumimoji="1" lang="en-US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Chiba prefecture</a:t>
            </a:r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コンテンツ プレースホルダー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73337"/>
            <a:ext cx="2794288" cy="3951288"/>
          </a:xfrm>
          <a:ln>
            <a:solidFill>
              <a:srgbClr val="000000"/>
            </a:solidFill>
          </a:ln>
        </p:spPr>
      </p:pic>
      <p:sp>
        <p:nvSpPr>
          <p:cNvPr id="9" name="テキスト プレースホルダー 8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</p:spPr>
        <p:txBody>
          <a:bodyPr>
            <a:normAutofit/>
          </a:bodyPr>
          <a:lstStyle/>
          <a:p>
            <a:r>
              <a:rPr kumimoji="1" lang="en-US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Osaka Metro subway</a:t>
            </a:r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コンテンツ プレースホルダー 10" descr="C:\Users\tetsu\AppData\Local\Microsoft\Windows\INetCache\Content.Word\大阪メトロ路線図_B4.pn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52" y="2636912"/>
            <a:ext cx="4016648" cy="2832550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5220072" y="5709126"/>
            <a:ext cx="3277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Many rail fans or lovers </a:t>
            </a:r>
          </a:p>
          <a:p>
            <a:r>
              <a:rPr kumimoji="1" lang="en-US" altLang="ja-JP" sz="2400" dirty="0" smtClean="0"/>
              <a:t>even among bind people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403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to make tactile maps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tmacs</a:t>
            </a:r>
            <a:r>
              <a:rPr kumimoji="1" lang="en-US" altLang="ja-JP" dirty="0" smtClean="0"/>
              <a:t> [</a:t>
            </a:r>
            <a:r>
              <a:rPr kumimoji="1" lang="en-US" altLang="ja-JP" dirty="0" err="1" smtClean="0"/>
              <a:t>mb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en-US" altLang="ja-JP" dirty="0" smtClean="0"/>
              <a:t>Gain road map </a:t>
            </a:r>
            <a:r>
              <a:rPr lang="en-US" altLang="ja-JP" dirty="0"/>
              <a:t>image </a:t>
            </a:r>
            <a:r>
              <a:rPr lang="en-US" altLang="ja-JP" dirty="0" smtClean="0"/>
              <a:t>for capsule paper instantly only </a:t>
            </a:r>
            <a:r>
              <a:rPr kumimoji="1" lang="en-US" altLang="ja-JP" dirty="0" smtClean="0"/>
              <a:t>by selecting address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en-US" altLang="ja-JP" dirty="0" smtClean="0"/>
              <a:t>Mori's drawing app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kumimoji="1" lang="en-US" altLang="ja-JP" dirty="0" smtClean="0"/>
              <a:t>Specialized for drawing tactile maps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941168"/>
            <a:ext cx="2286000" cy="52387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3495901"/>
            <a:ext cx="3959423" cy="248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63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1412"/>
          </a:xfrm>
        </p:spPr>
        <p:txBody>
          <a:bodyPr/>
          <a:lstStyle/>
          <a:p>
            <a:r>
              <a:rPr kumimoji="1" lang="en-US" altLang="ja-JP" dirty="0" err="1" smtClean="0"/>
              <a:t>tamcs</a:t>
            </a:r>
            <a:r>
              <a:rPr kumimoji="1" lang="en-US" altLang="ja-JP" dirty="0" smtClean="0"/>
              <a:t> [</a:t>
            </a:r>
            <a:r>
              <a:rPr kumimoji="1" lang="en-US" altLang="ja-JP" dirty="0" err="1" smtClean="0"/>
              <a:t>mb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9" y="1140566"/>
            <a:ext cx="8229600" cy="3656586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751296" y="5618960"/>
            <a:ext cx="5264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https://hourclock.github.io/tmacs-MB/tmacs_en.html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84534"/>
            <a:ext cx="2666667" cy="2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9592"/>
          </a:xfrm>
        </p:spPr>
        <p:txBody>
          <a:bodyPr>
            <a:normAutofit/>
          </a:bodyPr>
          <a:lstStyle/>
          <a:p>
            <a:r>
              <a:rPr lang="en-US" altLang="ja-JP" dirty="0"/>
              <a:t>Mori's </a:t>
            </a:r>
            <a:r>
              <a:rPr lang="en-US" altLang="ja-JP" dirty="0" smtClean="0"/>
              <a:t>tactile map drawing app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1" y="1082154"/>
            <a:ext cx="7215378" cy="4525963"/>
          </a:xfrm>
        </p:spPr>
      </p:pic>
      <p:sp>
        <p:nvSpPr>
          <p:cNvPr id="5" name="正方形/長方形 4"/>
          <p:cNvSpPr/>
          <p:nvPr/>
        </p:nvSpPr>
        <p:spPr>
          <a:xfrm>
            <a:off x="964311" y="5877272"/>
            <a:ext cx="4408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https://stevenyuta.github.io/tactilemapyuta/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954714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Recent Trend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200800" cy="1752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Maps in the news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Terrain models and hazard maps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34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Issues on making tactile maps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Need much time, efforts, and skills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⇒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Hard to respond to individual needs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9553" y="3933825"/>
            <a:ext cx="814724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Development of tactile map automated creation system </a:t>
            </a:r>
            <a:r>
              <a:rPr lang="en-US" altLang="ja-JP" sz="3200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altLang="ja-JP" sz="3200" dirty="0" err="1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tmacs</a:t>
            </a:r>
            <a:r>
              <a:rPr lang="en-US" altLang="ja-JP" sz="3200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enables us to create tactile maps of any location instantly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3995738" y="3070225"/>
            <a:ext cx="720725" cy="7191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pic>
        <p:nvPicPr>
          <p:cNvPr id="6" name="Picture 4" descr="tmacs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44852"/>
            <a:ext cx="2143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898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World Maps: News thru Touch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/>
          <a:lstStyle/>
          <a:p>
            <a:r>
              <a:rPr kumimoji="1" lang="en-US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Ukraine</a:t>
            </a:r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7039"/>
            <a:ext cx="4040188" cy="2858452"/>
          </a:xfrm>
          <a:ln>
            <a:solidFill>
              <a:schemeClr val="tx1"/>
            </a:solidFill>
          </a:ln>
        </p:spPr>
      </p:pic>
      <p:sp>
        <p:nvSpPr>
          <p:cNvPr id="6" name="テキスト プレースホルダー 5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/>
          <a:lstStyle/>
          <a:p>
            <a:r>
              <a:rPr kumimoji="1" lang="en-US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Turkey and Syria</a:t>
            </a:r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736477"/>
            <a:ext cx="4041775" cy="2859575"/>
          </a:xfrm>
          <a:ln>
            <a:solidFill>
              <a:schemeClr val="tx1"/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899592" y="5229200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Everyday I have been frustrated to hear the news of Ukraine for not knowing its geography.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With this map, I finally understood the locations of the cities of Ukraine and its surrounding countries, with their sizes, which I had not known only by listening to the news.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Picture 2" descr="\\LS-CHL6FC\share\1412\盲人_国際シンボルマーク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46193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en-US" altLang="ja-JP" dirty="0" smtClean="0"/>
              <a:t>Terrain models</a:t>
            </a:r>
            <a:endParaRPr lang="en-US" alt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57783"/>
          </a:xfrm>
        </p:spPr>
        <p:txBody>
          <a:bodyPr>
            <a:normAutofit/>
          </a:bodyPr>
          <a:lstStyle/>
          <a:p>
            <a:r>
              <a:rPr kumimoji="1" lang="en-US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Mt. </a:t>
            </a:r>
            <a:r>
              <a:rPr kumimoji="1" lang="en-US" altLang="ja-JP" b="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Shinobu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(Fukushima, Japan)</a:t>
            </a:r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en-US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Mt. Takao (Tokyo, Japan)</a:t>
            </a:r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02810"/>
            <a:ext cx="4040188" cy="2295417"/>
          </a:xfrm>
        </p:spPr>
      </p:pic>
      <p:pic>
        <p:nvPicPr>
          <p:cNvPr id="8" name="コンテンツ プレースホルダー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sp>
        <p:nvSpPr>
          <p:cNvPr id="9" name="テキスト ボックス 8"/>
          <p:cNvSpPr txBox="1"/>
          <p:nvPr/>
        </p:nvSpPr>
        <p:spPr>
          <a:xfrm>
            <a:off x="5940152" y="6126162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Blind School's 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trip sites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0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Terrain models: Seacoasts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038746"/>
            <a:ext cx="4040188" cy="639762"/>
          </a:xfrm>
        </p:spPr>
        <p:txBody>
          <a:bodyPr/>
          <a:lstStyle/>
          <a:p>
            <a:r>
              <a:rPr lang="en-US" altLang="ja-JP" b="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Shima</a:t>
            </a:r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 Peninsula</a:t>
            </a:r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038746"/>
            <a:ext cx="4041775" cy="639762"/>
          </a:xfrm>
        </p:spPr>
        <p:txBody>
          <a:bodyPr/>
          <a:lstStyle/>
          <a:p>
            <a:r>
              <a:rPr lang="en-US" altLang="ja-JP" b="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Sanriku</a:t>
            </a:r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coastline</a:t>
            </a:r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0505"/>
            <a:ext cx="4040188" cy="2761185"/>
          </a:xfrm>
          <a:prstGeom prst="rect">
            <a:avLst/>
          </a:prstGeom>
        </p:spPr>
      </p:pic>
      <p:pic>
        <p:nvPicPr>
          <p:cNvPr id="11" name="コンテンツ プレースホルダー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7260" y="2377293"/>
            <a:ext cx="4183011" cy="2989436"/>
          </a:xfrm>
        </p:spPr>
      </p:pic>
      <p:sp>
        <p:nvSpPr>
          <p:cNvPr id="12" name="テキスト ボックス 11"/>
          <p:cNvSpPr txBox="1"/>
          <p:nvPr/>
        </p:nvSpPr>
        <p:spPr>
          <a:xfrm>
            <a:off x="467122" y="4797152"/>
            <a:ext cx="4320902" cy="1874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 mm step at coastline to be traceable with fingers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Different colors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to different 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heights for low vision users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4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Needs for hazard maps for the blind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Miyazaki, Japan</a:t>
            </a:r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en-US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Kagoshima, Japan</a:t>
            </a:r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33232"/>
            <a:ext cx="4040188" cy="2234573"/>
          </a:xfrm>
          <a:prstGeom prst="rect">
            <a:avLst/>
          </a:prstGeom>
        </p:spPr>
      </p:pic>
      <p:pic>
        <p:nvPicPr>
          <p:cNvPr id="8" name="コンテンツ プレースホルダー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0809"/>
            <a:ext cx="4041775" cy="2699420"/>
          </a:xfrm>
        </p:spPr>
      </p:pic>
    </p:spTree>
    <p:extLst>
      <p:ext uri="{BB962C8B-B14F-4D97-AF65-F5344CB8AC3E}">
        <p14:creationId xmlns:p14="http://schemas.microsoft.com/office/powerpoint/2010/main" val="31001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Future tasks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0" y="1600200"/>
            <a:ext cx="9108504" cy="4525963"/>
          </a:xfrm>
        </p:spPr>
        <p:txBody>
          <a:bodyPr/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Tactile map creating workshop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lvl="1" indent="0">
              <a:buNone/>
            </a:pP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Both for tactile map users and potential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tactile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map creators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Tactile map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creating manual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lvl="1" indent="0">
              <a:buNone/>
            </a:pP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698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Discussion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83357"/>
            <a:ext cx="8568952" cy="49580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Online Tactile Map Creation App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Tactile Map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Service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How to use our apps</a:t>
            </a:r>
          </a:p>
          <a:p>
            <a:pPr marL="514350" indent="-514350">
              <a:buFont typeface="+mj-lt"/>
              <a:buAutoNum type="arabicPeriod"/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33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Online Tactile Map Creation App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TMAP</a:t>
            </a:r>
          </a:p>
          <a:p>
            <a:r>
              <a:rPr kumimoji="1" lang="en-US" altLang="ja-JP" dirty="0" err="1" smtClean="0"/>
              <a:t>tmacs</a:t>
            </a:r>
            <a:endParaRPr kumimoji="1" lang="en-US" altLang="ja-JP" dirty="0" smtClean="0"/>
          </a:p>
          <a:p>
            <a:r>
              <a:rPr lang="en-US" altLang="ja-JP" dirty="0" smtClean="0"/>
              <a:t>Touch Mapper</a:t>
            </a:r>
            <a:endParaRPr kumimoji="1" lang="en-US" altLang="ja-JP" dirty="0" smtClean="0"/>
          </a:p>
          <a:p>
            <a:r>
              <a:rPr lang="en-US" altLang="ja-JP" dirty="0" smtClean="0"/>
              <a:t>Route Tactile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Do you know</a:t>
            </a:r>
          </a:p>
          <a:p>
            <a:r>
              <a:rPr kumimoji="1" lang="en-US" altLang="ja-JP" dirty="0" smtClean="0"/>
              <a:t>How often they have been used? Any documents?</a:t>
            </a:r>
          </a:p>
          <a:p>
            <a:r>
              <a:rPr kumimoji="1" lang="en-US" altLang="ja-JP" dirty="0" smtClean="0"/>
              <a:t>Other Apps?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280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Tactile Map Service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SF Lighthouse's MAD Lab</a:t>
            </a:r>
          </a:p>
          <a:p>
            <a:r>
              <a:rPr lang="en-US" altLang="ja-JP" dirty="0" smtClean="0"/>
              <a:t>Watanabe Lab, Univ. of Niigata</a:t>
            </a:r>
          </a:p>
          <a:p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Do </a:t>
            </a:r>
            <a:r>
              <a:rPr lang="en-US" altLang="ja-JP" dirty="0"/>
              <a:t>you </a:t>
            </a:r>
            <a:r>
              <a:rPr lang="en-US" altLang="ja-JP" dirty="0" smtClean="0"/>
              <a:t>know any other service?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694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\\LS-CHL6FC\share\TAF利用状況調査2013\表紙用写真\パソコ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82" y="1115442"/>
            <a:ext cx="2863850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\\LS-CHL6FC\share\TAF利用状況調査2013\TAF調査ソフトウェア画像\機器\ESA7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76" y="3661490"/>
            <a:ext cx="19050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十字形 6"/>
          <p:cNvSpPr/>
          <p:nvPr/>
        </p:nvSpPr>
        <p:spPr>
          <a:xfrm rot="2700000">
            <a:off x="5053091" y="3640063"/>
            <a:ext cx="2062154" cy="2062154"/>
          </a:xfrm>
          <a:prstGeom prst="plus">
            <a:avLst>
              <a:gd name="adj" fmla="val 466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02" name="Picture 2" descr="\\LS-CHL6FC\share\1508\PIAF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427" y="3700015"/>
            <a:ext cx="2219965" cy="181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十字形 7"/>
          <p:cNvSpPr/>
          <p:nvPr/>
        </p:nvSpPr>
        <p:spPr>
          <a:xfrm rot="2700000">
            <a:off x="2038175" y="3421076"/>
            <a:ext cx="2062154" cy="2062154"/>
          </a:xfrm>
          <a:prstGeom prst="plus">
            <a:avLst>
              <a:gd name="adj" fmla="val 466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3621" y="5992425"/>
            <a:ext cx="8044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Few people own capsule paper heater nor embosser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404664"/>
            <a:ext cx="7653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>
                <a:solidFill>
                  <a:srgbClr val="00B0F0"/>
                </a:solidFill>
              </a:rPr>
              <a:t>tmacs</a:t>
            </a:r>
            <a:r>
              <a:rPr lang="en-US" altLang="ja-JP" sz="2800" dirty="0" smtClean="0"/>
              <a:t> is a Web app so that everyone can use, but...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Picture 4" descr="tmacs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143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>
            <a:endCxn id="47106" idx="1"/>
          </p:cNvCxnSpPr>
          <p:nvPr/>
        </p:nvCxnSpPr>
        <p:spPr>
          <a:xfrm>
            <a:off x="2894617" y="2236217"/>
            <a:ext cx="27019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雲 4"/>
          <p:cNvSpPr/>
          <p:nvPr/>
        </p:nvSpPr>
        <p:spPr>
          <a:xfrm>
            <a:off x="3563888" y="1689783"/>
            <a:ext cx="1493411" cy="109114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6084168" y="2924944"/>
            <a:ext cx="0" cy="6774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3995936" y="2924944"/>
            <a:ext cx="2088232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6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Tactile map creation service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8915" name="Picture 3" descr="\\LS-CHL6FC\share\1503\郵便箱_反転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66" y="3933056"/>
            <a:ext cx="172402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mac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07" y="4199706"/>
            <a:ext cx="2143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TMACS説明_原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89784"/>
            <a:ext cx="117951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>
            <a:off x="3419872" y="5013176"/>
            <a:ext cx="25202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6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2026 0.000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History relating tactile map creating service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27373"/>
            <a:ext cx="8507288" cy="4525963"/>
          </a:xfrm>
        </p:spPr>
        <p:txBody>
          <a:bodyPr/>
          <a:lstStyle/>
          <a:p>
            <a:pPr marL="1258888" indent="-1258888">
              <a:buNone/>
            </a:pP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2004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Impressed with TMAP at RESNA</a:t>
            </a:r>
          </a:p>
          <a:p>
            <a:pPr marL="1258888" indent="-1258888">
              <a:buNone/>
            </a:pP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2008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Development of </a:t>
            </a:r>
            <a:r>
              <a:rPr lang="en-US" altLang="ja-JP" dirty="0" err="1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tmacs</a:t>
            </a:r>
            <a:endParaRPr lang="en-US" altLang="ja-JP" dirty="0" smtClean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258888" indent="-1258888">
              <a:buNone/>
            </a:pP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June 2010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Launched tactile map creating service using </a:t>
            </a:r>
            <a:r>
              <a:rPr kumimoji="1" lang="en-US" altLang="ja-JP" dirty="0" err="1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tmacs</a:t>
            </a:r>
            <a:endParaRPr kumimoji="1" lang="en-US" altLang="ja-JP" dirty="0" smtClean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258888" indent="-1258888">
              <a:buNone/>
            </a:pP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dirty="0" err="1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tmcas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using OSM data</a:t>
            </a:r>
          </a:p>
          <a:p>
            <a:pPr marL="1258888" indent="-1258888">
              <a:buNone/>
            </a:pP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tactile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map drawing system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Picture 4" descr="tmacs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84803"/>
            <a:ext cx="2143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72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Tactile map creation service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4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Announcement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Symposium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Lab 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Web 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site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Magazines 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blind community are 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subscribing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Sight </a:t>
            </a:r>
            <a:r>
              <a:rPr kumimoji="1" lang="en-US" altLang="ja-JP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World</a:t>
            </a:r>
          </a:p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Requests coming in by email</a:t>
            </a:r>
          </a:p>
          <a:p>
            <a:pPr marL="457200" lvl="1" indent="0">
              <a:buNone/>
            </a:pP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Blind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people themselves or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librarians find our site</a:t>
            </a:r>
          </a:p>
          <a:p>
            <a:pPr marL="514350" indent="-457200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Necessary info: location, range, landmarks to place, purpose, shipping address</a:t>
            </a:r>
          </a:p>
          <a:p>
            <a:pPr marL="514350" indent="-457200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For free (to know necessity blind people)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" indent="0">
              <a:buNone/>
            </a:pP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60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Sight World Exhibition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00200"/>
            <a:ext cx="9108504" cy="4525963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Biggest exhibition for blind and low vision people in Japan</a:t>
            </a:r>
          </a:p>
          <a:p>
            <a:pPr marL="457200" lvl="1" indent="0">
              <a:buNone/>
            </a:pPr>
            <a:r>
              <a:rPr lang="en-US" altLang="ja-JP" dirty="0" smtClean="0"/>
              <a:t>3550 visitors in 2023</a:t>
            </a:r>
            <a:endParaRPr kumimoji="1" lang="en-US" altLang="ja-JP" dirty="0" smtClean="0"/>
          </a:p>
          <a:p>
            <a:r>
              <a:rPr lang="en-US" altLang="ja-JP" dirty="0"/>
              <a:t>Every year, Nov. 1-3, commemorating establishment of Japanese Braille </a:t>
            </a:r>
          </a:p>
          <a:p>
            <a:r>
              <a:rPr lang="en-US" altLang="ja-JP" dirty="0"/>
              <a:t>AI, </a:t>
            </a:r>
            <a:r>
              <a:rPr lang="en-US" altLang="ja-JP" dirty="0" smtClean="0"/>
              <a:t>ICT </a:t>
            </a:r>
            <a:r>
              <a:rPr lang="en-US" altLang="ja-JP" dirty="0"/>
              <a:t>devices </a:t>
            </a:r>
            <a:r>
              <a:rPr lang="en-US" altLang="ja-JP" dirty="0" smtClean="0"/>
              <a:t>and goods, braille print, magnifier</a:t>
            </a:r>
            <a:r>
              <a:rPr lang="en-US" altLang="ja-JP" dirty="0"/>
              <a:t>, home appliances, daily </a:t>
            </a:r>
            <a:r>
              <a:rPr lang="en-US" altLang="ja-JP" dirty="0" smtClean="0"/>
              <a:t>commodities</a:t>
            </a:r>
          </a:p>
          <a:p>
            <a:r>
              <a:rPr kumimoji="1" lang="en-US" altLang="ja-JP" dirty="0" smtClean="0"/>
              <a:t>Watanabe lab is exhibiting 13 consecutive times (including as NISE, Watanabe's former affiliation)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7677"/>
            <a:ext cx="2506083" cy="13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Sight World: biggest promoting event for tactile maps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1351309"/>
            <a:ext cx="9108504" cy="4525963"/>
          </a:xfrm>
        </p:spPr>
        <p:txBody>
          <a:bodyPr/>
          <a:lstStyle/>
          <a:p>
            <a:r>
              <a:rPr kumimoji="1" lang="en-US" altLang="ja-JP" dirty="0" smtClean="0"/>
              <a:t>Making tactile maps on demand, on site</a:t>
            </a:r>
          </a:p>
          <a:p>
            <a:r>
              <a:rPr lang="en-US" altLang="ja-JP" dirty="0" smtClean="0"/>
              <a:t>Disseminating popular maps: map of Japan, floor plans of big and busy stations, road and shop maps around these stations, world maps (and tactile constellation cards)</a:t>
            </a:r>
          </a:p>
          <a:p>
            <a:r>
              <a:rPr kumimoji="1" lang="en-US" altLang="ja-JP" dirty="0" smtClean="0"/>
              <a:t>More than </a:t>
            </a:r>
            <a:r>
              <a:rPr kumimoji="1" lang="en-US" altLang="ja-JP" dirty="0" smtClean="0">
                <a:solidFill>
                  <a:srgbClr val="00B0F0"/>
                </a:solidFill>
              </a:rPr>
              <a:t>700</a:t>
            </a:r>
            <a:r>
              <a:rPr kumimoji="1" lang="en-US" altLang="ja-JP" dirty="0" smtClean="0"/>
              <a:t> sheets were handed out in 2023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95" y="4563126"/>
            <a:ext cx="3059832" cy="229487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97152"/>
            <a:ext cx="4537605" cy="182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9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82541"/>
            <a:ext cx="91440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Classification of tactile maps</a:t>
            </a:r>
            <a:b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ever created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2745" y="539388"/>
            <a:ext cx="813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281 maps created from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June 2010 to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June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2023 except at Sight World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516235"/>
            <a:ext cx="2099036" cy="4081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60000"/>
              </a:lnSpc>
            </a:pPr>
            <a:r>
              <a:rPr lang="en-US" altLang="ja-JP" dirty="0"/>
              <a:t>Road map</a:t>
            </a:r>
          </a:p>
          <a:p>
            <a:pPr algn="r">
              <a:lnSpc>
                <a:spcPct val="160000"/>
              </a:lnSpc>
            </a:pPr>
            <a:r>
              <a:rPr lang="en-US" altLang="ja-JP" dirty="0"/>
              <a:t>Regional map</a:t>
            </a:r>
          </a:p>
          <a:p>
            <a:pPr algn="r">
              <a:lnSpc>
                <a:spcPct val="160000"/>
              </a:lnSpc>
            </a:pPr>
            <a:r>
              <a:rPr lang="en-US" altLang="ja-JP" dirty="0" smtClean="0"/>
              <a:t>Park </a:t>
            </a:r>
            <a:r>
              <a:rPr lang="en-US" altLang="ja-JP" dirty="0"/>
              <a:t>map</a:t>
            </a:r>
          </a:p>
          <a:p>
            <a:pPr algn="r">
              <a:lnSpc>
                <a:spcPct val="160000"/>
              </a:lnSpc>
            </a:pPr>
            <a:r>
              <a:rPr lang="en-US" altLang="ja-JP" dirty="0"/>
              <a:t>Floor plan</a:t>
            </a:r>
          </a:p>
          <a:p>
            <a:pPr algn="r">
              <a:lnSpc>
                <a:spcPct val="160000"/>
              </a:lnSpc>
            </a:pPr>
            <a:r>
              <a:rPr lang="en-US" altLang="ja-JP" dirty="0" smtClean="0"/>
              <a:t>Intersection </a:t>
            </a:r>
            <a:r>
              <a:rPr lang="en-US" altLang="ja-JP" dirty="0"/>
              <a:t>model</a:t>
            </a:r>
          </a:p>
          <a:p>
            <a:pPr algn="r">
              <a:lnSpc>
                <a:spcPct val="160000"/>
              </a:lnSpc>
            </a:pPr>
            <a:r>
              <a:rPr lang="en-US" altLang="ja-JP" dirty="0" smtClean="0"/>
              <a:t>Train/bus </a:t>
            </a:r>
            <a:r>
              <a:rPr lang="en-US" altLang="ja-JP" dirty="0"/>
              <a:t>route map</a:t>
            </a:r>
          </a:p>
          <a:p>
            <a:pPr algn="r">
              <a:lnSpc>
                <a:spcPct val="160000"/>
              </a:lnSpc>
            </a:pPr>
            <a:r>
              <a:rPr lang="en-US" altLang="ja-JP" dirty="0" smtClean="0"/>
              <a:t>World </a:t>
            </a:r>
            <a:r>
              <a:rPr lang="en-US" altLang="ja-JP" dirty="0"/>
              <a:t>map</a:t>
            </a:r>
          </a:p>
          <a:p>
            <a:pPr algn="r">
              <a:lnSpc>
                <a:spcPct val="160000"/>
              </a:lnSpc>
            </a:pPr>
            <a:r>
              <a:rPr lang="en-US" altLang="ja-JP" dirty="0" smtClean="0"/>
              <a:t>Terrain </a:t>
            </a:r>
            <a:r>
              <a:rPr lang="en-US" altLang="ja-JP" dirty="0"/>
              <a:t>model</a:t>
            </a:r>
          </a:p>
          <a:p>
            <a:pPr algn="r">
              <a:lnSpc>
                <a:spcPct val="160000"/>
              </a:lnSpc>
            </a:pPr>
            <a:r>
              <a:rPr lang="en-US" altLang="ja-JP" dirty="0"/>
              <a:t>3D cityscape</a:t>
            </a:r>
            <a:endParaRPr kumimoji="1" lang="ja-JP" altLang="en-US" dirty="0"/>
          </a:p>
        </p:txBody>
      </p:sp>
      <p:graphicFrame>
        <p:nvGraphicFramePr>
          <p:cNvPr id="8" name="コンテンツ プレースホルダー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223160"/>
              </p:ext>
            </p:extLst>
          </p:nvPr>
        </p:nvGraphicFramePr>
        <p:xfrm>
          <a:off x="2493990" y="2564904"/>
          <a:ext cx="5606402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Drawing" r:id="rId3" imgW="3476252" imgH="2323964" progId="Canvas.Drawing.X">
                  <p:embed/>
                </p:oleObj>
              </mc:Choice>
              <mc:Fallback>
                <p:oleObj name="Drawing" r:id="rId3" imgW="3476252" imgH="2323964" progId="Canvas.Drawing.X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3990" y="2564904"/>
                        <a:ext cx="5606402" cy="396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2320294" y="116632"/>
            <a:ext cx="450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Individual tactile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map creation service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335385" y="6538908"/>
            <a:ext cx="5652659" cy="369332"/>
            <a:chOff x="2335385" y="6538908"/>
            <a:chExt cx="5652659" cy="36933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7452320" y="653890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120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516216" y="653890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100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145184" y="653890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20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031301" y="653890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40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889140" y="653890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60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733043" y="653890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80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335385" y="65389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591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8916</TotalTime>
  <Words>767</Words>
  <Application>Microsoft Office PowerPoint</Application>
  <PresentationFormat>画面に合わせる (4:3)</PresentationFormat>
  <Paragraphs>135</Paragraphs>
  <Slides>27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27</vt:i4>
      </vt:variant>
    </vt:vector>
  </HeadingPairs>
  <TitlesOfParts>
    <vt:vector size="34" baseType="lpstr">
      <vt:lpstr>Meiryo UI</vt:lpstr>
      <vt:lpstr>ＭＳ Ｐゴシック</vt:lpstr>
      <vt:lpstr>Arial</vt:lpstr>
      <vt:lpstr>Calibri</vt:lpstr>
      <vt:lpstr>Office ​​テーマ</vt:lpstr>
      <vt:lpstr>Drawing</vt:lpstr>
      <vt:lpstr>Acrobat Document</vt:lpstr>
      <vt:lpstr>Tactile Map Creation Service for the Blind ―13 Years’ Practice and the Recent Trend―</vt:lpstr>
      <vt:lpstr>Issues on making tactile maps</vt:lpstr>
      <vt:lpstr>PowerPoint プレゼンテーション</vt:lpstr>
      <vt:lpstr>Tactile map creation service</vt:lpstr>
      <vt:lpstr>History relating tactile map creating service</vt:lpstr>
      <vt:lpstr>Tactile map creation service</vt:lpstr>
      <vt:lpstr>Sight World Exhibition</vt:lpstr>
      <vt:lpstr>Sight World: biggest promoting event for tactile maps</vt:lpstr>
      <vt:lpstr>Classification of tactile maps ever created</vt:lpstr>
      <vt:lpstr>Road maps for independent travel</vt:lpstr>
      <vt:lpstr>Area maps for familiarization</vt:lpstr>
      <vt:lpstr>Park maps</vt:lpstr>
      <vt:lpstr>Floor plans</vt:lpstr>
      <vt:lpstr>Intersection models</vt:lpstr>
      <vt:lpstr>Train/bus route map</vt:lpstr>
      <vt:lpstr>How to make tactile maps</vt:lpstr>
      <vt:lpstr>tamcs [mb]</vt:lpstr>
      <vt:lpstr>Mori's tactile map drawing app</vt:lpstr>
      <vt:lpstr>Recent Trend</vt:lpstr>
      <vt:lpstr>World Maps: News thru Touch</vt:lpstr>
      <vt:lpstr>Terrain models</vt:lpstr>
      <vt:lpstr>Terrain models: Seacoasts</vt:lpstr>
      <vt:lpstr>Needs for hazard maps for the blind</vt:lpstr>
      <vt:lpstr>Future tasks</vt:lpstr>
      <vt:lpstr>Discussion</vt:lpstr>
      <vt:lpstr>Online Tactile Map Creation App</vt:lpstr>
      <vt:lpstr>Tactile Map Service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情報通信機器利用状況調査 2013</dc:title>
  <dc:creator>tetsu</dc:creator>
  <cp:lastModifiedBy>Microsoft アカウント</cp:lastModifiedBy>
  <cp:revision>351</cp:revision>
  <cp:lastPrinted>2023-10-30T01:29:25Z</cp:lastPrinted>
  <dcterms:created xsi:type="dcterms:W3CDTF">2014-01-08T23:36:13Z</dcterms:created>
  <dcterms:modified xsi:type="dcterms:W3CDTF">2023-11-28T00:18:37Z</dcterms:modified>
</cp:coreProperties>
</file>